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394" r:id="rId3"/>
    <p:sldId id="466" r:id="rId4"/>
    <p:sldId id="500" r:id="rId5"/>
    <p:sldId id="502" r:id="rId6"/>
    <p:sldId id="505" r:id="rId7"/>
    <p:sldId id="506" r:id="rId8"/>
    <p:sldId id="507" r:id="rId9"/>
    <p:sldId id="467" r:id="rId10"/>
    <p:sldId id="464" r:id="rId11"/>
    <p:sldId id="469" r:id="rId12"/>
    <p:sldId id="508" r:id="rId13"/>
    <p:sldId id="509" r:id="rId14"/>
    <p:sldId id="510" r:id="rId15"/>
    <p:sldId id="511" r:id="rId16"/>
    <p:sldId id="512" r:id="rId17"/>
    <p:sldId id="495" r:id="rId18"/>
    <p:sldId id="475" r:id="rId19"/>
    <p:sldId id="476" r:id="rId20"/>
    <p:sldId id="496" r:id="rId21"/>
    <p:sldId id="499" r:id="rId22"/>
    <p:sldId id="487" r:id="rId23"/>
    <p:sldId id="497" r:id="rId24"/>
    <p:sldId id="488" r:id="rId25"/>
    <p:sldId id="513" r:id="rId26"/>
    <p:sldId id="490" r:id="rId27"/>
    <p:sldId id="492" r:id="rId28"/>
    <p:sldId id="442" r:id="rId29"/>
    <p:sldId id="352" r:id="rId30"/>
    <p:sldId id="393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JS Core Module" id="{A5353827-F227-4DFD-8A12-1B37009C38BF}">
          <p14:sldIdLst>
            <p14:sldId id="502"/>
            <p14:sldId id="505"/>
            <p14:sldId id="506"/>
            <p14:sldId id="507"/>
          </p14:sldIdLst>
        </p14:section>
        <p14:section name="Course Program" id="{A96F6CA9-F923-4DBD-87E4-AF4DC21056C4}">
          <p14:sldIdLst>
            <p14:sldId id="467"/>
            <p14:sldId id="464"/>
            <p14:sldId id="469"/>
          </p14:sldIdLst>
        </p14:section>
        <p14:section name="Trainers" id="{49EB9BED-3D2B-42CE-82C1-119E8364C41F}">
          <p14:sldIdLst>
            <p14:sldId id="508"/>
            <p14:sldId id="509"/>
            <p14:sldId id="510"/>
            <p14:sldId id="511"/>
            <p14:sldId id="512"/>
          </p14:sldIdLst>
        </p14:section>
        <p14:section name="Course Schedule" id="{DB5BBE82-3EE9-49DE-A08A-9F02D38FC06D}">
          <p14:sldIdLst>
            <p14:sldId id="495"/>
            <p14:sldId id="475"/>
            <p14:sldId id="476"/>
          </p14:sldIdLst>
        </p14:section>
        <p14:section name="Evaluation and Exams" id="{D1F5D419-28A6-4122-BA6E-0EDF48DB2954}">
          <p14:sldIdLst>
            <p14:sldId id="496"/>
            <p14:sldId id="499"/>
            <p14:sldId id="487"/>
            <p14:sldId id="497"/>
          </p14:sldIdLst>
        </p14:section>
        <p14:section name="Resources" id="{96CC1CDB-84AB-4B8B-A303-887466D1B82B}">
          <p14:sldIdLst>
            <p14:sldId id="488"/>
            <p14:sldId id="513"/>
            <p14:sldId id="490"/>
            <p14:sldId id="492"/>
          </p14:sldIdLst>
        </p14:section>
        <p14:section name="Conclusion" id="{CAD93B16-9430-4CD6-BD17-69844E1E5D8E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8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oftuni.bg/courses/javascript-applications" TargetMode="External"/><Relationship Id="rId7" Type="http://schemas.openxmlformats.org/officeDocument/2006/relationships/hyperlink" Target="http://fb.com/groups/jscoresept201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/categories/2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nodejs.org/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jetbrains.com/webstor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pplications" TargetMode="External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33780" y="3599490"/>
            <a:ext cx="1840697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Applications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096640"/>
            <a:ext cx="4056432" cy="3015764"/>
            <a:chOff x="3398354" y="656242"/>
            <a:chExt cx="4981574" cy="3703562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45057" y="656242"/>
              <a:ext cx="2412791" cy="1360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Course opening: topics, schedule, trainers, exams, resources</a:t>
            </a:r>
          </a:p>
          <a:p>
            <a:pPr>
              <a:lnSpc>
                <a:spcPct val="120000"/>
              </a:lnSpc>
            </a:pPr>
            <a:r>
              <a:rPr lang="en-US" dirty="0"/>
              <a:t>HTTP, REST Services, Postman</a:t>
            </a:r>
          </a:p>
          <a:p>
            <a:pPr>
              <a:lnSpc>
                <a:spcPct val="120000"/>
              </a:lnSpc>
            </a:pPr>
            <a:r>
              <a:rPr lang="en-US" dirty="0"/>
              <a:t>AJAX and jQuery AJAX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programming and promises</a:t>
            </a:r>
          </a:p>
          <a:p>
            <a:pPr>
              <a:lnSpc>
                <a:spcPct val="120000"/>
              </a:lnSpc>
            </a:pPr>
            <a:r>
              <a:rPr lang="en-US" dirty="0"/>
              <a:t>Creating single-page app with jQuery, AJAX, REST and Firebase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ReactJS</a:t>
            </a:r>
            <a:r>
              <a:rPr lang="en-US" dirty="0"/>
              <a:t>: creating React components with JSX</a:t>
            </a:r>
          </a:p>
          <a:p>
            <a:pPr>
              <a:lnSpc>
                <a:spcPct val="120000"/>
              </a:lnSpc>
            </a:pPr>
            <a:r>
              <a:rPr lang="en-US" dirty="0"/>
              <a:t>MVC Architecture. Routing with Sammy.js</a:t>
            </a:r>
          </a:p>
          <a:p>
            <a:pPr>
              <a:lnSpc>
                <a:spcPct val="120000"/>
              </a:lnSpc>
            </a:pPr>
            <a:r>
              <a:rPr lang="en-US" dirty="0"/>
              <a:t>JS tools and libraries</a:t>
            </a:r>
          </a:p>
          <a:p>
            <a:pPr>
              <a:lnSpc>
                <a:spcPct val="120000"/>
              </a:lnSpc>
            </a:pPr>
            <a:r>
              <a:rPr lang="en-US" dirty="0"/>
              <a:t>Exam preparations + 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93" y="1659923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689795" y="4394671"/>
            <a:ext cx="1832876" cy="183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Training &amp; Inspiration Manager</a:t>
            </a:r>
            <a:br>
              <a:rPr lang="en-US" dirty="0"/>
            </a:br>
            <a:r>
              <a:rPr lang="en-US" dirty="0"/>
              <a:t>@ Software University (SoftUni)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/>
              <a:t> years software development experience</a:t>
            </a:r>
          </a:p>
          <a:p>
            <a:pPr lvl="1" eaLnBrk="1" hangingPunct="1">
              <a:lnSpc>
                <a:spcPct val="95000"/>
              </a:lnSpc>
            </a:pPr>
            <a:r>
              <a:rPr lang="en-US" dirty="0"/>
              <a:t>10+ years experience as trainer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Author of 7 programming books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Speaker at hundreds of events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Winner in International programming contests and Olympiads</a:t>
            </a:r>
          </a:p>
          <a:p>
            <a:pPr lvl="1">
              <a:lnSpc>
                <a:spcPct val="95000"/>
              </a:lnSpc>
            </a:pPr>
            <a:r>
              <a:rPr lang="da-DK" dirty="0"/>
              <a:t>Web site &amp; blog: </a:t>
            </a:r>
            <a:r>
              <a:rPr lang="da-DK" dirty="0">
                <a:hlinkClick r:id="rId2"/>
              </a:rPr>
              <a:t>www.nakov.com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8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10" y="1371600"/>
            <a:ext cx="2745642" cy="33528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1874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Kazakov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data structures and algorithms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Writes mostly in C#, but also knows C, C++,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97" r="6997"/>
          <a:stretch/>
        </p:blipFill>
        <p:spPr>
          <a:xfrm>
            <a:off x="8640366" y="1371600"/>
            <a:ext cx="2818086" cy="32766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4810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Developed a resource-sharing website during his university years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3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15986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6958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808999" cy="5570355"/>
          </a:xfrm>
        </p:spPr>
        <p:txBody>
          <a:bodyPr/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Zhelev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Technical Trainer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student from the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Interested in security and game development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Currently, writes mainly in JavaScript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r>
              <a:rPr lang="bg-BG" dirty="0"/>
              <a:t> (</a:t>
            </a:r>
            <a:r>
              <a:rPr lang="en-US" dirty="0"/>
              <a:t>4</a:t>
            </a:r>
            <a:r>
              <a:rPr lang="bg-BG" dirty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09" y="1353768"/>
            <a:ext cx="2803587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651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15-</a:t>
            </a:r>
            <a:r>
              <a:rPr lang="en-US" dirty="0">
                <a:latin typeface="Consolas" pitchFamily="49" charset="0"/>
              </a:rPr>
              <a:t>20</a:t>
            </a:r>
            <a:r>
              <a:rPr lang="en-US" dirty="0"/>
              <a:t> hours 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latin typeface="Consolas" pitchFamily="49" charset="0"/>
              </a:rPr>
              <a:t>30-40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20-40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/>
              <a:t>Teamwork defense: 0.5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Nov – Dec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7198" y="155832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Teamwork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15</a:t>
            </a:r>
            <a:r>
              <a:rPr lang="en-US" dirty="0"/>
              <a:t>%</a:t>
            </a:r>
          </a:p>
          <a:p>
            <a:pPr>
              <a:spcBef>
                <a:spcPts val="1800"/>
              </a:spcBef>
            </a:pPr>
            <a:r>
              <a:rPr lang="en-US" dirty="0"/>
              <a:t>Bonuses: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12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Some 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 lvl="1"/>
            <a:r>
              <a:rPr lang="en-US" dirty="0"/>
              <a:t>Others uploaded in the course Web site</a:t>
            </a:r>
          </a:p>
          <a:p>
            <a:pPr>
              <a:spcBef>
                <a:spcPts val="12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en-US" dirty="0"/>
              <a:t> or work alone</a:t>
            </a:r>
          </a:p>
          <a:p>
            <a:pPr lvl="1"/>
            <a:r>
              <a:rPr lang="en-US" dirty="0"/>
              <a:t>Choose your teammates</a:t>
            </a:r>
          </a:p>
          <a:p>
            <a:pPr>
              <a:spcBef>
                <a:spcPts val="1800"/>
              </a:spcBef>
            </a:pPr>
            <a:r>
              <a:rPr lang="en-US" dirty="0"/>
              <a:t>Develop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</a:t>
            </a:r>
          </a:p>
          <a:p>
            <a:pPr lvl="1"/>
            <a:r>
              <a:rPr lang="en-US" dirty="0"/>
              <a:t>Choose from existing projects</a:t>
            </a:r>
          </a:p>
          <a:p>
            <a:pPr lvl="1"/>
            <a:r>
              <a:rPr lang="en-US" dirty="0"/>
              <a:t>Or work on your own idea</a:t>
            </a:r>
          </a:p>
          <a:p>
            <a:pPr>
              <a:spcBef>
                <a:spcPts val="1800"/>
              </a:spcBef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defense</a:t>
            </a:r>
          </a:p>
          <a:p>
            <a:pPr lvl="1"/>
            <a:r>
              <a:rPr lang="en-US" dirty="0"/>
              <a:t>D</a:t>
            </a:r>
            <a:r>
              <a:rPr lang="en-US" dirty="0">
                <a:sym typeface="Wingdings" panose="05000000000000000000" pitchFamily="2" charset="2"/>
              </a:rPr>
              <a:t>emonstrate your work live at 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Project</a:t>
            </a:r>
          </a:p>
        </p:txBody>
      </p:sp>
      <p:pic>
        <p:nvPicPr>
          <p:cNvPr id="6" name="Picture 2" descr="http://www.adpic.de/data/picture/detail/Workflow_Zahnr_der_5046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1524000"/>
            <a:ext cx="3401568" cy="3543300"/>
          </a:xfrm>
          <a:prstGeom prst="roundRect">
            <a:avLst>
              <a:gd name="adj" fmla="val 74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softuni.bg/courses/javascript-applications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softuni.bg/forum/categories/20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fb.com/groups/jscoresept2016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– </a:t>
            </a:r>
            <a:r>
              <a:rPr lang="en-US" dirty="0">
                <a:hlinkClick r:id="rId5"/>
              </a:rPr>
              <a:t>https://www.visualstudio.com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Applications – Course Overview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#js-apps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1620223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1620223" y="5602568"/>
            <a:ext cx="8938472" cy="688256"/>
          </a:xfrm>
        </p:spPr>
        <p:txBody>
          <a:bodyPr/>
          <a:lstStyle/>
          <a:p>
            <a:r>
              <a:rPr lang="en-US" dirty="0"/>
              <a:t>Intensive 4 Months JavaScript Training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5" y="1524000"/>
            <a:ext cx="10452748" cy="27309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1412" y="1724561"/>
            <a:ext cx="73629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MVC, </a:t>
            </a:r>
            <a:r>
              <a:rPr lang="en-US" noProof="1"/>
              <a:t>ReactJS</a:t>
            </a:r>
            <a:r>
              <a:rPr lang="en-US" dirty="0"/>
              <a:t>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319216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7922" y="2876045"/>
            <a:ext cx="2778486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19-Sept-2016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16-Oct-2016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19970" y="2876044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project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14-Nov-2016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11-Dec-2016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51212" y="2876046"/>
            <a:ext cx="272395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17-Oct-2016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13-Nov-2016</a:t>
            </a:r>
            <a:endParaRPr lang="bg-BG" sz="18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314" y="1990563"/>
            <a:ext cx="11337898" cy="532600"/>
            <a:chOff x="395314" y="1838163"/>
            <a:chExt cx="9280498" cy="5326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395314" y="2097141"/>
              <a:ext cx="9280498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1822" y="1838163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778154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44487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6978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220444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65310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353183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86649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3919306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313823" y="1845485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580156" y="1852806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622647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56113" y="19713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88771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88852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022318" y="1978635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454975" y="19859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8886412" y="2876044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 @ one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16-Dec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19-Dec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22-Dec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290527" y="2876044"/>
            <a:ext cx="1321974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100" b="1" dirty="0">
                <a:solidFill>
                  <a:prstClr val="black"/>
                </a:solidFill>
              </a:rPr>
              <a:t>Christmas</a:t>
            </a:r>
            <a:br>
              <a:rPr lang="en-US" sz="2100" b="1" dirty="0">
                <a:solidFill>
                  <a:prstClr val="black"/>
                </a:solidFill>
              </a:rPr>
            </a:br>
            <a:r>
              <a:rPr lang="en-US" sz="2100" b="1" dirty="0">
                <a:solidFill>
                  <a:prstClr val="black"/>
                </a:solidFill>
              </a:rPr>
              <a:t>Holidays</a:t>
            </a:r>
            <a:endParaRPr lang="bg-BG" sz="2100" b="1" dirty="0">
              <a:solidFill>
                <a:prstClr val="black"/>
              </a:solidFill>
            </a:endParaRPr>
          </a:p>
          <a:p>
            <a:endParaRPr lang="en-US" sz="14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2 weeks holiday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2668" y="1504890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19-Sep-2016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90800" y="1504890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17-Oct-2016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51832" y="1504890"/>
            <a:ext cx="1534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14-Nov-2016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24216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11-Dec-2016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79142" y="1504890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23-Dec-2016</a:t>
            </a:r>
          </a:p>
        </p:txBody>
      </p:sp>
    </p:spTree>
    <p:extLst>
      <p:ext uri="{BB962C8B-B14F-4D97-AF65-F5344CB8AC3E}">
        <p14:creationId xmlns:p14="http://schemas.microsoft.com/office/powerpoint/2010/main" val="56212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44" grpId="0" animBg="1"/>
      <p:bldP spid="45" grpId="0" animBg="1"/>
      <p:bldP spid="4" grpId="0"/>
      <p:bldP spid="48" grpId="0"/>
      <p:bldP spid="49" grpId="0"/>
      <p:bldP spid="5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5612" y="1633043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837" y="334187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4834" y="3341869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9250" y="1467256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9250" y="2754534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79250" y="4041812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6041" y="4041812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/>
              <a:t>MEAN</a:t>
            </a:r>
          </a:p>
          <a:p>
            <a:r>
              <a:rPr lang="en-US"/>
              <a:t>Stack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06041" y="1467256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06041" y="2754534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37092" y="1467256"/>
            <a:ext cx="1171195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 Basics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79250" y="5296680"/>
            <a:ext cx="114376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503437" y="2806406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750906" y="1710428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750905" y="4493332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6436500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8266924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6436500" y="309806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6436500" y="43857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560890" y="368497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725327" y="3402812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725327" y="4025705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6906041" y="5296680"/>
            <a:ext cx="124577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6436500" y="56406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03812" y="90993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Jan 2017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07772" y="909935"/>
            <a:ext cx="1437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May 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42071" y="909935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Sep 2017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07524" y="1467256"/>
            <a:ext cx="1149488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Web</a:t>
            </a:r>
          </a:p>
        </p:txBody>
      </p:sp>
      <p:sp>
        <p:nvSpPr>
          <p:cNvPr id="35" name="Arrow: Right 34"/>
          <p:cNvSpPr/>
          <p:nvPr/>
        </p:nvSpPr>
        <p:spPr>
          <a:xfrm>
            <a:off x="10017900" y="181036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TextBox 35"/>
          <p:cNvSpPr txBox="1"/>
          <p:nvPr/>
        </p:nvSpPr>
        <p:spPr>
          <a:xfrm>
            <a:off x="10419980" y="90993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EEDC"/>
                </a:solidFill>
              </a:rPr>
              <a:t>Jan 2018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734841" y="2754534"/>
            <a:ext cx="1173446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45" name="Arrow: Right 44"/>
          <p:cNvSpPr/>
          <p:nvPr/>
        </p:nvSpPr>
        <p:spPr>
          <a:xfrm>
            <a:off x="8266924" y="309806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TextBox 45"/>
          <p:cNvSpPr txBox="1"/>
          <p:nvPr/>
        </p:nvSpPr>
        <p:spPr>
          <a:xfrm>
            <a:off x="10507524" y="2748789"/>
            <a:ext cx="1149488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 Basics</a:t>
            </a:r>
          </a:p>
        </p:txBody>
      </p:sp>
      <p:sp>
        <p:nvSpPr>
          <p:cNvPr id="49" name="Arrow: Right 48"/>
          <p:cNvSpPr/>
          <p:nvPr/>
        </p:nvSpPr>
        <p:spPr>
          <a:xfrm>
            <a:off x="10037356" y="3091897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3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34" grpId="0" animBg="1"/>
      <p:bldP spid="35" grpId="0" animBg="1"/>
      <p:bldP spid="38" grpId="0" animBg="1"/>
      <p:bldP spid="45" grpId="0" animBg="1"/>
      <p:bldP spid="46" grpId="0" animBg="1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620578"/>
            <a:ext cx="4981574" cy="3739225"/>
            <a:chOff x="3398354" y="620579"/>
            <a:chExt cx="4981574" cy="3739225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0929" y="620579"/>
              <a:ext cx="2551596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Apps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Applications </a:t>
            </a:r>
            <a:r>
              <a:rPr lang="en-US" dirty="0"/>
              <a:t>course provides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Technologies for creating Single Page Apps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</a:t>
            </a:r>
            <a:r>
              <a:rPr lang="en-US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Consuming RESTful Services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dirty="0"/>
              <a:t>)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AJAX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UI components with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ReactJS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Creating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-based SPA with AJAX, REST, </a:t>
            </a:r>
            <a:r>
              <a:rPr lang="en-US" noProof="1"/>
              <a:t>mBaaS</a:t>
            </a:r>
            <a:r>
              <a:rPr lang="en-US" dirty="0"/>
              <a:t>, </a:t>
            </a:r>
            <a:r>
              <a:rPr lang="en-US" noProof="1"/>
              <a:t>ReactJS</a:t>
            </a:r>
            <a:r>
              <a:rPr lang="en-US" dirty="0"/>
              <a:t>, routing, Sammy.js, promises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664234"/>
            <a:ext cx="1666251" cy="16662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47" y="4117710"/>
            <a:ext cx="159729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920</Words>
  <Application>Microsoft Office PowerPoint</Application>
  <PresentationFormat>Custom</PresentationFormat>
  <Paragraphs>257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JavaScript Applications</vt:lpstr>
      <vt:lpstr>Table of Contents</vt:lpstr>
      <vt:lpstr>Have a Question?</vt:lpstr>
      <vt:lpstr>JS Core Module @ SoftUni</vt:lpstr>
      <vt:lpstr>JS Core Module Goals</vt:lpstr>
      <vt:lpstr>JS Core Module at SoftUni – Timeline</vt:lpstr>
      <vt:lpstr>Professions @ SoftUni</vt:lpstr>
      <vt:lpstr>JavaScript Applications</vt:lpstr>
      <vt:lpstr>Course Objectives</vt:lpstr>
      <vt:lpstr>Course Topics</vt:lpstr>
      <vt:lpstr>The Trainers Team</vt:lpstr>
      <vt:lpstr>Trainers Team</vt:lpstr>
      <vt:lpstr>Trainers Team (2)</vt:lpstr>
      <vt:lpstr>Trainers Team (3)</vt:lpstr>
      <vt:lpstr>Trainers Team (4)</vt:lpstr>
      <vt:lpstr>JavaScript Applications</vt:lpstr>
      <vt:lpstr>Training Duration and Schedule</vt:lpstr>
      <vt:lpstr>Why English?</vt:lpstr>
      <vt:lpstr>JavaScript Applications</vt:lpstr>
      <vt:lpstr>Scoring System for the Course</vt:lpstr>
      <vt:lpstr>Homework Assignments</vt:lpstr>
      <vt:lpstr>Teamwork Project</vt:lpstr>
      <vt:lpstr>Resources</vt:lpstr>
      <vt:lpstr>Course Web Site, Forum and FB Group</vt:lpstr>
      <vt:lpstr>The Programming Basics Slides and Videos</vt:lpstr>
      <vt:lpstr>Recommended Software</vt:lpstr>
      <vt:lpstr>JavaScript Applications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– Course Overview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Svetlin Nakov</cp:lastModifiedBy>
  <cp:revision>27</cp:revision>
  <dcterms:created xsi:type="dcterms:W3CDTF">2014-01-02T17:00:34Z</dcterms:created>
  <dcterms:modified xsi:type="dcterms:W3CDTF">2016-11-11T12:16:54Z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